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5" d="100"/>
          <a:sy n="75" d="100"/>
        </p:scale>
        <p:origin x="1445" y="6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nl-NL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endParaRPr lang="nl-NL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9900" y="0"/>
            <a:ext cx="3278188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endParaRPr lang="nl-NL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endParaRPr lang="nl-NL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9900" y="10156825"/>
            <a:ext cx="3278188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fld id="{84882805-7D13-40D0-AFA2-892F41FE2C4D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12700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39F2A0A-3010-4B36-A3A3-FE07AC3A60EC}" type="slidenum">
              <a:rPr lang="nl-NL"/>
              <a:pPr/>
              <a:t>1</a:t>
            </a:fld>
            <a:endParaRPr lang="nl-NL"/>
          </a:p>
        </p:txBody>
      </p:sp>
      <p:sp>
        <p:nvSpPr>
          <p:cNvPr id="92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3DEAD55-4072-4C18-AE77-2965C9610D0E}" type="slidenum">
              <a:rPr lang="nl-NL"/>
              <a:pPr/>
              <a:t>2</a:t>
            </a:fld>
            <a:endParaRPr lang="nl-NL"/>
          </a:p>
        </p:txBody>
      </p:sp>
      <p:sp>
        <p:nvSpPr>
          <p:cNvPr id="1024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E0AAC56-A534-46D0-8D0A-82D723DB8B31}" type="slidenum">
              <a:rPr lang="nl-NL"/>
              <a:pPr/>
              <a:t>3</a:t>
            </a:fld>
            <a:endParaRPr lang="nl-NL"/>
          </a:p>
        </p:txBody>
      </p:sp>
      <p:sp>
        <p:nvSpPr>
          <p:cNvPr id="1126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990822B-C945-47B7-8FBA-BC3004C7BB7A}" type="slidenum">
              <a:rPr lang="nl-NL"/>
              <a:pPr/>
              <a:t>4</a:t>
            </a:fld>
            <a:endParaRPr lang="nl-NL"/>
          </a:p>
        </p:txBody>
      </p:sp>
      <p:sp>
        <p:nvSpPr>
          <p:cNvPr id="1228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031C0DE-21CA-43FB-9306-60258FDB4138}" type="slidenum">
              <a:rPr lang="nl-NL"/>
              <a:pPr/>
              <a:t>5</a:t>
            </a:fld>
            <a:endParaRPr lang="nl-NL"/>
          </a:p>
        </p:txBody>
      </p:sp>
      <p:sp>
        <p:nvSpPr>
          <p:cNvPr id="1331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E457847-6465-4304-BE1A-D65CA452C0C3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6889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C1BF390-84A9-497C-BD73-25E450EABCF1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023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58499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58499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F3346C0-5615-4943-B8F2-862557ADF766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13263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idx="12"/>
          </p:nvPr>
        </p:nvSpPr>
        <p:spPr>
          <a:xfrm>
            <a:off x="7226300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A884157F-93F3-4972-BFA6-E2CA6352F7A0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9459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388AEDF-0BB2-4120-BA87-957FFD6DE069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0506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84450CF-367F-4F40-BEBC-A4E1884A0F08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4160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357687" cy="4383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013325" y="1768475"/>
            <a:ext cx="4357688" cy="4383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6ED635F-B2B4-460F-A4D8-455BFDED2C63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3009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1B5B429-0A81-43DC-8320-3BD5E32C2E47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5150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9DE5D7C-3C66-42AA-8B34-30DFBB86F25E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5079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9905B80-BF4F-4CAE-8ADA-F5187C6DC43F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889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3ECE742-9DD1-4BA5-93B3-EB7BF52FD923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4947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5597768-5746-43D6-A598-2B248E350D67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6833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 om de opmaak van de titeltekst te bewerken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8867775" cy="438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 om de opmaak van de overzichtstekst te bewerken</a:t>
            </a:r>
          </a:p>
          <a:p>
            <a:pPr lvl="1"/>
            <a:r>
              <a:rPr lang="en-GB" smtClean="0"/>
              <a:t>Tweede overzichtsniveau</a:t>
            </a:r>
          </a:p>
          <a:p>
            <a:pPr lvl="2"/>
            <a:r>
              <a:rPr lang="en-GB" smtClean="0"/>
              <a:t>Derde overzichtsniveau</a:t>
            </a:r>
          </a:p>
          <a:p>
            <a:pPr lvl="3"/>
            <a:r>
              <a:rPr lang="en-GB" smtClean="0"/>
              <a:t>Vierde overzichtsniveau</a:t>
            </a:r>
          </a:p>
          <a:p>
            <a:pPr lvl="4"/>
            <a:r>
              <a:rPr lang="en-GB" smtClean="0"/>
              <a:t>Vijfde overzichtsniveau</a:t>
            </a:r>
          </a:p>
          <a:p>
            <a:pPr lvl="4"/>
            <a:r>
              <a:rPr lang="en-GB" smtClean="0"/>
              <a:t>Zesde overzichtsniveau</a:t>
            </a:r>
          </a:p>
          <a:p>
            <a:pPr lvl="4"/>
            <a:r>
              <a:rPr lang="en-GB" smtClean="0"/>
              <a:t>Zevende overzichtsniveau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defRPr>
            </a:lvl1pPr>
          </a:lstStyle>
          <a:p>
            <a:endParaRPr lang="nl-NL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defRPr>
            </a:lvl1pPr>
          </a:lstStyle>
          <a:p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+mn-ea"/>
                <a:cs typeface="+mn-cs"/>
              </a:defRPr>
            </a:lvl1pPr>
          </a:lstStyle>
          <a:p>
            <a:fld id="{096F0A86-9EB4-468D-AE3C-B16566E46868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2pPr>
      <a:lvl3pPr marL="1143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3pPr>
      <a:lvl4pPr marL="1600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4pPr>
      <a:lvl5pPr marL="20574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9pPr>
    </p:titleStyle>
    <p:bodyStyle>
      <a:lvl1pPr marL="342900" indent="-342900" algn="l" defTabSz="449263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503238" y="301625"/>
            <a:ext cx="9070975" cy="1262063"/>
          </a:xfrm>
          <a:ln/>
        </p:spPr>
        <p:txBody>
          <a:bodyPr tIns="38808"/>
          <a:lstStyle/>
          <a:p>
            <a:endParaRPr lang="nl-NL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347414" y="1624459"/>
            <a:ext cx="8869362" cy="273144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28224" rIns="0" bIns="0" anchor="ctr"/>
          <a:lstStyle/>
          <a:p>
            <a:pPr marL="0" indent="0" algn="ctr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nl-NL" sz="3600" b="1" dirty="0" smtClean="0">
                <a:latin typeface="Calibri" pitchFamily="34" charset="0"/>
              </a:rPr>
              <a:t>Hoofdstuk 3</a:t>
            </a:r>
            <a:br>
              <a:rPr lang="nl-NL" sz="3600" b="1" dirty="0" smtClean="0">
                <a:latin typeface="Calibri" pitchFamily="34" charset="0"/>
              </a:rPr>
            </a:br>
            <a:r>
              <a:rPr lang="nl-NL" sz="3600" b="1" dirty="0" smtClean="0">
                <a:latin typeface="Calibri" pitchFamily="34" charset="0"/>
              </a:rPr>
              <a:t>Grammatica </a:t>
            </a:r>
            <a:r>
              <a:rPr lang="nl-NL" sz="3600" b="1" dirty="0">
                <a:latin typeface="Calibri" pitchFamily="34" charset="0"/>
              </a:rPr>
              <a:t>zinsdelen</a:t>
            </a:r>
          </a:p>
          <a:p>
            <a:pPr marL="0" indent="0" algn="ctr"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nl-NL" dirty="0">
              <a:latin typeface="Calibri" pitchFamily="34" charset="0"/>
            </a:endParaRPr>
          </a:p>
        </p:txBody>
      </p:sp>
      <p:sp>
        <p:nvSpPr>
          <p:cNvPr id="2" name="Tekstvak 1"/>
          <p:cNvSpPr txBox="1"/>
          <p:nvPr/>
        </p:nvSpPr>
        <p:spPr>
          <a:xfrm>
            <a:off x="3096096" y="4124052"/>
            <a:ext cx="6912768" cy="807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Lange onderwerpen</a:t>
            </a:r>
          </a:p>
          <a:p>
            <a:endParaRPr lang="nl-NL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287784" y="1293638"/>
            <a:ext cx="9070975" cy="1262063"/>
          </a:xfrm>
          <a:ln/>
        </p:spPr>
        <p:txBody>
          <a:bodyPr tIns="38808"/>
          <a:lstStyle/>
          <a:p>
            <a:r>
              <a:rPr lang="nl-NL" sz="3000" b="1" dirty="0" smtClean="0">
                <a:latin typeface="Calibri" pitchFamily="34" charset="0"/>
              </a:rPr>
              <a:t>Wat weet je nog?</a:t>
            </a:r>
            <a:br>
              <a:rPr lang="nl-NL" sz="3000" b="1" dirty="0" smtClean="0">
                <a:latin typeface="Calibri" pitchFamily="34" charset="0"/>
              </a:rPr>
            </a:br>
            <a:endParaRPr lang="nl-NL" sz="3000" dirty="0">
              <a:latin typeface="Calibri" pitchFamily="34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2275482"/>
            <a:ext cx="8869362" cy="4384675"/>
          </a:xfrm>
          <a:ln/>
        </p:spPr>
        <p:txBody>
          <a:bodyPr/>
          <a:lstStyle/>
          <a:p>
            <a:pPr marL="431800" indent="-323850"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nl-NL" sz="2400" b="1" dirty="0">
              <a:latin typeface="Calibri" pitchFamily="34" charset="0"/>
            </a:endParaRPr>
          </a:p>
          <a:p>
            <a:pPr marL="431800" indent="-323850">
              <a:buSzPct val="45000"/>
              <a:buFont typeface="StarSymbol" charset="0"/>
              <a:buChar char="●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nl-NL" sz="2400" dirty="0">
                <a:latin typeface="Calibri" pitchFamily="34" charset="0"/>
              </a:rPr>
              <a:t>Lees de volgende zin eens</a:t>
            </a:r>
            <a:r>
              <a:rPr lang="nl-NL" sz="2400" dirty="0" smtClean="0">
                <a:latin typeface="Calibri" pitchFamily="34" charset="0"/>
              </a:rPr>
              <a:t>:</a:t>
            </a:r>
          </a:p>
          <a:p>
            <a:pPr marL="431800" indent="-323850">
              <a:buSzPct val="45000"/>
              <a:buFont typeface="StarSymbol" charset="0"/>
              <a:buChar char="●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nl-NL" sz="2400" dirty="0">
              <a:latin typeface="Calibri" pitchFamily="34" charset="0"/>
            </a:endParaRPr>
          </a:p>
          <a:p>
            <a:pPr marL="431800" indent="-323850">
              <a:buSzPct val="45000"/>
              <a:buFont typeface="StarSymbol" charset="0"/>
              <a:buChar char="➔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nl-NL" sz="2400" i="1" dirty="0">
                <a:latin typeface="Calibri" pitchFamily="34" charset="0"/>
              </a:rPr>
              <a:t>Het boek staat op de boekenplank</a:t>
            </a:r>
            <a:r>
              <a:rPr lang="nl-NL" sz="2400" i="1" dirty="0" smtClean="0">
                <a:latin typeface="Calibri" pitchFamily="34" charset="0"/>
              </a:rPr>
              <a:t>.</a:t>
            </a:r>
          </a:p>
          <a:p>
            <a:pPr marL="431800" indent="-323850">
              <a:buSzPct val="45000"/>
              <a:buFont typeface="StarSymbol" charset="0"/>
              <a:buChar char="➔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nl-NL" sz="2400" i="1" dirty="0">
              <a:latin typeface="Calibri" pitchFamily="34" charset="0"/>
            </a:endParaRPr>
          </a:p>
          <a:p>
            <a:pPr marL="431800" indent="-323850">
              <a:buSzPct val="45000"/>
              <a:buFont typeface="StarSymbol" charset="0"/>
              <a:buChar char="●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nl-NL" sz="2400" dirty="0">
                <a:latin typeface="Calibri" pitchFamily="34" charset="0"/>
              </a:rPr>
              <a:t>Wat is in deze zin het onderwerp? </a:t>
            </a:r>
          </a:p>
          <a:p>
            <a:pPr marL="431800" indent="-323850">
              <a:buSzPct val="45000"/>
              <a:buFont typeface="StarSymbol" charset="0"/>
              <a:buChar char="✔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nl-NL" sz="2400" dirty="0">
                <a:latin typeface="Calibri" pitchFamily="34" charset="0"/>
              </a:rPr>
              <a:t>Juist. </a:t>
            </a:r>
            <a:r>
              <a:rPr lang="nl-NL" sz="2400" i="1" dirty="0">
                <a:latin typeface="Calibri" pitchFamily="34" charset="0"/>
              </a:rPr>
              <a:t>Het boek</a:t>
            </a:r>
            <a:r>
              <a:rPr lang="nl-NL" sz="2400" dirty="0">
                <a:latin typeface="Calibri" pitchFamily="34" charset="0"/>
              </a:rPr>
              <a:t> is onderwerp. </a:t>
            </a:r>
          </a:p>
          <a:p>
            <a:pPr marL="431800" indent="-323850">
              <a:buSzPct val="45000"/>
              <a:buFont typeface="StarSymbol" charset="0"/>
              <a:buChar char="●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nl-NL" sz="2400" dirty="0">
                <a:latin typeface="Calibri" pitchFamily="34" charset="0"/>
              </a:rPr>
              <a:t>Hoe heb je het onderwerp gevonden?</a:t>
            </a:r>
          </a:p>
          <a:p>
            <a:pPr marL="431800" indent="-323850">
              <a:buSzPct val="45000"/>
              <a:buFont typeface="StarSymbol" charset="0"/>
              <a:buChar char="✔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nl-NL" sz="2400" dirty="0">
                <a:latin typeface="Calibri" pitchFamily="34" charset="0"/>
              </a:rPr>
              <a:t>Wie/wat + gezegde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73793" y="1293638"/>
            <a:ext cx="9070975" cy="1262063"/>
          </a:xfrm>
          <a:ln/>
        </p:spPr>
        <p:txBody>
          <a:bodyPr tIns="38808"/>
          <a:lstStyle/>
          <a:p>
            <a:r>
              <a:rPr lang="nl-NL" sz="3000" b="1" dirty="0" smtClean="0">
                <a:latin typeface="Calibri" pitchFamily="34" charset="0"/>
              </a:rPr>
              <a:t>Het onderwerp</a:t>
            </a:r>
            <a:br>
              <a:rPr lang="nl-NL" sz="3000" b="1" dirty="0" smtClean="0">
                <a:latin typeface="Calibri" pitchFamily="34" charset="0"/>
              </a:rPr>
            </a:br>
            <a:endParaRPr lang="nl-NL" sz="3000" dirty="0">
              <a:latin typeface="Calibri" pitchFamily="34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2131466"/>
            <a:ext cx="8869362" cy="4384675"/>
          </a:xfrm>
          <a:ln/>
        </p:spPr>
        <p:txBody>
          <a:bodyPr/>
          <a:lstStyle/>
          <a:p>
            <a:pPr marL="431800" indent="-323850"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nl-NL" b="1" dirty="0">
              <a:latin typeface="Calibri" pitchFamily="34" charset="0"/>
            </a:endParaRPr>
          </a:p>
          <a:p>
            <a:pPr marL="431800" indent="-323850">
              <a:buSzPct val="45000"/>
              <a:buFont typeface="StarSymbol" charset="0"/>
              <a:buChar char="●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nl-NL" sz="2400" dirty="0">
                <a:latin typeface="Calibri" pitchFamily="34" charset="0"/>
              </a:rPr>
              <a:t>Nu veranderen we de zin een beetje</a:t>
            </a:r>
            <a:r>
              <a:rPr lang="nl-NL" sz="2400" dirty="0" smtClean="0">
                <a:latin typeface="Calibri" pitchFamily="34" charset="0"/>
              </a:rPr>
              <a:t>:</a:t>
            </a:r>
          </a:p>
          <a:p>
            <a:pPr marL="431800" indent="-323850">
              <a:buSzPct val="45000"/>
              <a:buFont typeface="StarSymbol" charset="0"/>
              <a:buChar char="●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nl-NL" sz="2400" dirty="0">
              <a:latin typeface="Calibri" pitchFamily="34" charset="0"/>
            </a:endParaRPr>
          </a:p>
          <a:p>
            <a:pPr marL="431800" indent="-323850">
              <a:buSzPct val="45000"/>
              <a:buFont typeface="StarSymbol" charset="0"/>
              <a:buChar char="➔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nl-NL" sz="2400" i="1" dirty="0">
                <a:latin typeface="Calibri" pitchFamily="34" charset="0"/>
              </a:rPr>
              <a:t>Het boek met een mooie foto op de kaft staat op de boekenplank.</a:t>
            </a:r>
            <a:r>
              <a:rPr lang="nl-NL" sz="2400" dirty="0">
                <a:latin typeface="Calibri" pitchFamily="34" charset="0"/>
              </a:rPr>
              <a:t> </a:t>
            </a:r>
            <a:endParaRPr lang="nl-NL" sz="2400" dirty="0" smtClean="0">
              <a:latin typeface="Calibri" pitchFamily="34" charset="0"/>
            </a:endParaRPr>
          </a:p>
          <a:p>
            <a:pPr marL="431800" indent="-323850">
              <a:buSzPct val="45000"/>
              <a:buFont typeface="StarSymbol" charset="0"/>
              <a:buChar char="➔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nl-NL" sz="2400" dirty="0">
              <a:latin typeface="Calibri" pitchFamily="34" charset="0"/>
            </a:endParaRPr>
          </a:p>
          <a:p>
            <a:pPr marL="431800" indent="-323850">
              <a:buSzPct val="45000"/>
              <a:buFont typeface="StarSymbol" charset="0"/>
              <a:buChar char="●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nl-NL" sz="2400" dirty="0">
                <a:latin typeface="Calibri" pitchFamily="34" charset="0"/>
              </a:rPr>
              <a:t>Wat is nu het onderwerp?</a:t>
            </a:r>
          </a:p>
          <a:p>
            <a:pPr marL="431800" indent="-323850">
              <a:buSzPct val="45000"/>
              <a:buFont typeface="StarSymbol" charset="0"/>
              <a:buChar char="●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nl-NL" sz="2400" dirty="0">
                <a:latin typeface="Calibri" pitchFamily="34" charset="0"/>
              </a:rPr>
              <a:t>Wie/wat + gezegde </a:t>
            </a:r>
          </a:p>
          <a:p>
            <a:pPr marL="431800" indent="-323850">
              <a:buSzPct val="45000"/>
              <a:buFont typeface="StarSymbol" charset="0"/>
              <a:buChar char="●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nl-NL" sz="2400" i="1" dirty="0">
                <a:latin typeface="Calibri" pitchFamily="34" charset="0"/>
              </a:rPr>
              <a:t>Wie + wat staat op de boekenplank?</a:t>
            </a:r>
          </a:p>
          <a:p>
            <a:pPr marL="431800" indent="-323850">
              <a:buSzPct val="45000"/>
              <a:buFont typeface="StarSymbol" charset="0"/>
              <a:buChar char="✔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nl-NL" sz="2400" dirty="0">
                <a:latin typeface="Calibri" pitchFamily="34" charset="0"/>
              </a:rPr>
              <a:t>Het onderwerp is </a:t>
            </a:r>
            <a:r>
              <a:rPr lang="nl-NL" sz="2400" i="1" dirty="0">
                <a:latin typeface="Calibri" pitchFamily="34" charset="0"/>
              </a:rPr>
              <a:t>het boek met een mooie foto op de kaft.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359792" y="1293638"/>
            <a:ext cx="9070975" cy="1262063"/>
          </a:xfrm>
          <a:ln/>
        </p:spPr>
        <p:txBody>
          <a:bodyPr tIns="38808"/>
          <a:lstStyle/>
          <a:p>
            <a:r>
              <a:rPr lang="nl-NL" sz="3000" b="1" dirty="0" smtClean="0">
                <a:latin typeface="Calibri" pitchFamily="34" charset="0"/>
              </a:rPr>
              <a:t>Lange onderwerpen</a:t>
            </a:r>
            <a:br>
              <a:rPr lang="nl-NL" sz="3000" b="1" dirty="0" smtClean="0">
                <a:latin typeface="Calibri" pitchFamily="34" charset="0"/>
              </a:rPr>
            </a:br>
            <a:endParaRPr lang="nl-NL" sz="3000" dirty="0">
              <a:latin typeface="Calibri" pitchFamily="34" charset="0"/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31800" y="2267669"/>
            <a:ext cx="8869362" cy="4384675"/>
          </a:xfrm>
          <a:ln/>
        </p:spPr>
        <p:txBody>
          <a:bodyPr/>
          <a:lstStyle/>
          <a:p>
            <a:pPr marL="431800" indent="-323850"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nl-NL" sz="2400" b="1" dirty="0">
              <a:latin typeface="Calibri" pitchFamily="34" charset="0"/>
            </a:endParaRPr>
          </a:p>
          <a:p>
            <a:pPr marL="431800" indent="-323850">
              <a:buSzPct val="45000"/>
              <a:buFont typeface="StarSymbol" charset="0"/>
              <a:buChar char="●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nl-NL" sz="2400" dirty="0">
                <a:latin typeface="Calibri" pitchFamily="34" charset="0"/>
              </a:rPr>
              <a:t>Daarnet heb je een lang onderwerp gezien. Een onderwerp hoeft dus niet maar één of twee woordjes te zijn.</a:t>
            </a:r>
          </a:p>
          <a:p>
            <a:pPr marL="431800" indent="-323850">
              <a:buSzPct val="45000"/>
              <a:buFont typeface="StarSymbol" charset="0"/>
              <a:buChar char="●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nl-NL" sz="2400" dirty="0">
                <a:latin typeface="Calibri" pitchFamily="34" charset="0"/>
              </a:rPr>
              <a:t>Een lang onderwerp kan een opsomming zijn</a:t>
            </a:r>
            <a:r>
              <a:rPr lang="nl-NL" sz="2400" dirty="0" smtClean="0">
                <a:latin typeface="Calibri" pitchFamily="34" charset="0"/>
              </a:rPr>
              <a:t>:</a:t>
            </a:r>
          </a:p>
          <a:p>
            <a:pPr marL="431800" indent="-323850">
              <a:buSzPct val="45000"/>
              <a:buFont typeface="StarSymbol" charset="0"/>
              <a:buChar char="●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nl-NL" sz="2400" dirty="0">
              <a:latin typeface="Calibri" pitchFamily="34" charset="0"/>
            </a:endParaRPr>
          </a:p>
          <a:p>
            <a:pPr marL="431800" indent="-323850">
              <a:buSzPct val="45000"/>
              <a:buFont typeface="StarSymbol" charset="0"/>
              <a:buChar char="➔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nl-NL" sz="2400" i="1" dirty="0">
                <a:latin typeface="Calibri" pitchFamily="34" charset="0"/>
              </a:rPr>
              <a:t>Patat, kroketten en kaassoufflés</a:t>
            </a:r>
            <a:r>
              <a:rPr lang="nl-NL" sz="2400" dirty="0">
                <a:latin typeface="Calibri" pitchFamily="34" charset="0"/>
              </a:rPr>
              <a:t> mogen niet gegeten worden als je aan de lijn doet. </a:t>
            </a:r>
            <a:endParaRPr lang="nl-NL" sz="2400" dirty="0" smtClean="0">
              <a:latin typeface="Calibri" pitchFamily="34" charset="0"/>
            </a:endParaRPr>
          </a:p>
          <a:p>
            <a:pPr marL="431800" indent="-323850">
              <a:buSzPct val="45000"/>
              <a:buFont typeface="StarSymbol" charset="0"/>
              <a:buChar char="➔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nl-NL" sz="2400" dirty="0">
              <a:latin typeface="Calibri" pitchFamily="34" charset="0"/>
            </a:endParaRPr>
          </a:p>
          <a:p>
            <a:pPr marL="431800" indent="-323850">
              <a:buSzPct val="45000"/>
              <a:buFont typeface="StarSymbol" charset="0"/>
              <a:buChar char="●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nl-NL" sz="2400" dirty="0">
                <a:latin typeface="Calibri" pitchFamily="34" charset="0"/>
              </a:rPr>
              <a:t>In een lang onderwerp kan een bijvoeglijk naamwoord staan:</a:t>
            </a:r>
          </a:p>
          <a:p>
            <a:pPr marL="431800" indent="-323850">
              <a:buSzPct val="45000"/>
              <a:buFont typeface="StarSymbol" charset="0"/>
              <a:buChar char="➔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nl-NL" sz="2400" i="1" dirty="0">
                <a:latin typeface="Calibri" pitchFamily="34" charset="0"/>
              </a:rPr>
              <a:t>Het </a:t>
            </a:r>
            <a:r>
              <a:rPr lang="nl-NL" sz="2400" b="1" i="1" dirty="0">
                <a:latin typeface="Calibri" pitchFamily="34" charset="0"/>
              </a:rPr>
              <a:t>allermooiste</a:t>
            </a:r>
            <a:r>
              <a:rPr lang="nl-NL" sz="2400" i="1" dirty="0">
                <a:latin typeface="Calibri" pitchFamily="34" charset="0"/>
              </a:rPr>
              <a:t> meisje van de klas</a:t>
            </a:r>
            <a:r>
              <a:rPr lang="nl-NL" sz="2400" dirty="0">
                <a:latin typeface="Calibri" pitchFamily="34" charset="0"/>
              </a:rPr>
              <a:t> heeft gezoend met Ruben.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217809" y="1077614"/>
            <a:ext cx="9070975" cy="1262063"/>
          </a:xfrm>
          <a:ln/>
        </p:spPr>
        <p:txBody>
          <a:bodyPr tIns="38808"/>
          <a:lstStyle/>
          <a:p>
            <a:r>
              <a:rPr lang="nl-NL" sz="3000" b="1" dirty="0" smtClean="0">
                <a:latin typeface="Calibri" pitchFamily="34" charset="0"/>
              </a:rPr>
              <a:t>Oefenen!</a:t>
            </a:r>
            <a:endParaRPr lang="nl-NL" sz="3000" dirty="0">
              <a:latin typeface="Calibri" pitchFamily="34" charset="0"/>
            </a:endParaRP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3238" y="1835993"/>
            <a:ext cx="8869362" cy="5256212"/>
          </a:xfrm>
          <a:ln/>
        </p:spPr>
        <p:txBody>
          <a:bodyPr/>
          <a:lstStyle/>
          <a:p>
            <a:pPr marL="431800" indent="-323850"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nl-NL" b="1" dirty="0"/>
              <a:t/>
            </a:r>
            <a:br>
              <a:rPr lang="nl-NL" b="1" dirty="0"/>
            </a:br>
            <a:endParaRPr lang="nl-NL" sz="2400" b="1" dirty="0">
              <a:latin typeface="Calibri" pitchFamily="34" charset="0"/>
            </a:endParaRPr>
          </a:p>
          <a:p>
            <a:pPr marL="107950" indent="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nl-NL" sz="2400" dirty="0">
                <a:latin typeface="Calibri" pitchFamily="34" charset="0"/>
              </a:rPr>
              <a:t>Bekijk straks het rijtje zinnen. In deze zinnen is het onderwerp kort. Maak met je buurman of buurvrouw het onderwerp langer. Maak het zo lang mogelijk</a:t>
            </a:r>
            <a:r>
              <a:rPr lang="nl-NL" sz="2400" dirty="0" smtClean="0">
                <a:latin typeface="Calibri" pitchFamily="34" charset="0"/>
              </a:rPr>
              <a:t>!</a:t>
            </a:r>
          </a:p>
          <a:p>
            <a:pPr marL="107950" indent="0">
              <a:buSzPct val="4500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nl-NL" sz="2400" dirty="0">
              <a:latin typeface="Calibri" pitchFamily="34" charset="0"/>
            </a:endParaRPr>
          </a:p>
          <a:p>
            <a:pPr marL="431800" indent="-323850"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nl-NL" sz="2400" dirty="0">
                <a:latin typeface="Calibri" pitchFamily="34" charset="0"/>
              </a:rPr>
              <a:t>Bijvoorbeeld:</a:t>
            </a:r>
          </a:p>
          <a:p>
            <a:pPr marL="431800" indent="-323850">
              <a:buSzPct val="45000"/>
              <a:buFont typeface="StarSymbol" charset="0"/>
              <a:buChar char="➔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nl-NL" sz="2400" b="1" i="1" dirty="0">
                <a:latin typeface="Calibri" pitchFamily="34" charset="0"/>
              </a:rPr>
              <a:t>De voetballer</a:t>
            </a:r>
            <a:r>
              <a:rPr lang="nl-NL" sz="2400" i="1" dirty="0">
                <a:latin typeface="Calibri" pitchFamily="34" charset="0"/>
              </a:rPr>
              <a:t> heeft een doelpunt gemaakt.</a:t>
            </a:r>
          </a:p>
          <a:p>
            <a:pPr marL="431800" indent="-323850">
              <a:buSzPct val="45000"/>
              <a:buFont typeface="StarSymbol" charset="0"/>
              <a:buChar char="✔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nl-NL" sz="2400" b="1" i="1" dirty="0">
                <a:latin typeface="Calibri" pitchFamily="34" charset="0"/>
              </a:rPr>
              <a:t>De heel erg gespierde en knappe voetballer</a:t>
            </a:r>
            <a:r>
              <a:rPr lang="nl-NL" sz="2400" i="1" dirty="0">
                <a:latin typeface="Calibri" pitchFamily="34" charset="0"/>
              </a:rPr>
              <a:t> heeft een doelpunt gemaakt.</a:t>
            </a:r>
          </a:p>
          <a:p>
            <a:pPr marL="431800" indent="-323850">
              <a:buSzPct val="45000"/>
              <a:buFont typeface="StarSymbol" charset="0"/>
              <a:buChar char="●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nl-NL" sz="2400" dirty="0">
                <a:latin typeface="Calibri" pitchFamily="34" charset="0"/>
              </a:rPr>
              <a:t>En nu gaan jullie de onderwerpen langer maken.</a:t>
            </a:r>
          </a:p>
          <a:p>
            <a:pPr marL="431800" indent="-323850"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nl-NL" sz="2200" dirty="0"/>
          </a:p>
          <a:p>
            <a:pPr marL="431800" indent="-323850"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nl-NL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215776" y="1293638"/>
            <a:ext cx="9070975" cy="1262063"/>
          </a:xfrm>
          <a:ln/>
        </p:spPr>
        <p:txBody>
          <a:bodyPr tIns="38808"/>
          <a:lstStyle/>
          <a:p>
            <a:r>
              <a:rPr lang="nl-NL" sz="3000" b="1" dirty="0" smtClean="0">
                <a:latin typeface="Calibri" pitchFamily="34" charset="0"/>
              </a:rPr>
              <a:t>Oefenen!</a:t>
            </a:r>
            <a:br>
              <a:rPr lang="nl-NL" sz="3000" b="1" dirty="0" smtClean="0">
                <a:latin typeface="Calibri" pitchFamily="34" charset="0"/>
              </a:rPr>
            </a:br>
            <a:endParaRPr lang="nl-NL" sz="3000" dirty="0">
              <a:latin typeface="Calibri" pitchFamily="34" charset="0"/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35446" y="2275482"/>
            <a:ext cx="8869362" cy="4384675"/>
          </a:xfrm>
          <a:ln/>
        </p:spPr>
        <p:txBody>
          <a:bodyPr/>
          <a:lstStyle/>
          <a:p>
            <a:pPr marL="431800" indent="-32385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nl-NL" sz="2400" dirty="0">
              <a:latin typeface="Calibri" pitchFamily="34" charset="0"/>
            </a:endParaRPr>
          </a:p>
          <a:p>
            <a:pPr marL="431800" indent="-323850">
              <a:buFont typeface="Times New Roman" pitchFamily="16" charset="0"/>
              <a:buAutoNum type="arabicParenR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nl-NL" sz="2400" dirty="0">
                <a:latin typeface="Calibri" pitchFamily="34" charset="0"/>
              </a:rPr>
              <a:t>De vis werd gevangen.</a:t>
            </a:r>
          </a:p>
          <a:p>
            <a:pPr marL="431800" indent="-323850">
              <a:buFont typeface="Times New Roman" pitchFamily="16" charset="0"/>
              <a:buAutoNum type="arabicParenR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nl-NL" sz="2400" dirty="0">
                <a:latin typeface="Calibri" pitchFamily="34" charset="0"/>
              </a:rPr>
              <a:t>De zangeres heeft The Voice gewonnen. </a:t>
            </a:r>
          </a:p>
          <a:p>
            <a:pPr marL="431800" indent="-323850">
              <a:buFont typeface="Times New Roman" pitchFamily="16" charset="0"/>
              <a:buAutoNum type="arabicParenR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nl-NL" sz="2400" dirty="0">
                <a:latin typeface="Calibri" pitchFamily="34" charset="0"/>
              </a:rPr>
              <a:t>Het jongetje rende naar huis.</a:t>
            </a:r>
          </a:p>
          <a:p>
            <a:pPr marL="431800" indent="-323850">
              <a:buFont typeface="Times New Roman" pitchFamily="16" charset="0"/>
              <a:buAutoNum type="arabicParenR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nl-NL" sz="2400" dirty="0">
                <a:latin typeface="Calibri" pitchFamily="34" charset="0"/>
              </a:rPr>
              <a:t>De hond liep alleen op straat.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them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thema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Kantoorth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oorthem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ntoorthem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oorthem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oorthem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oorthem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ntoorthem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203</Words>
  <Application>Microsoft Office PowerPoint</Application>
  <PresentationFormat>Aangepast</PresentationFormat>
  <Paragraphs>50</Paragraphs>
  <Slides>6</Slides>
  <Notes>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2" baseType="lpstr">
      <vt:lpstr>Arial</vt:lpstr>
      <vt:lpstr>Calibri</vt:lpstr>
      <vt:lpstr>DejaVu Sans</vt:lpstr>
      <vt:lpstr>StarSymbol</vt:lpstr>
      <vt:lpstr>Times New Roman</vt:lpstr>
      <vt:lpstr>Kantoorthema</vt:lpstr>
      <vt:lpstr>PowerPoint-presentatie</vt:lpstr>
      <vt:lpstr>Wat weet je nog? </vt:lpstr>
      <vt:lpstr>Het onderwerp </vt:lpstr>
      <vt:lpstr>Lange onderwerpen </vt:lpstr>
      <vt:lpstr>Oefenen!</vt:lpstr>
      <vt:lpstr>Oefenen!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Leeuwerik, Sigrid</dc:creator>
  <cp:lastModifiedBy>Mariëlle Strik (stk)</cp:lastModifiedBy>
  <cp:revision>6</cp:revision>
  <cp:lastPrinted>1601-01-01T00:00:00Z</cp:lastPrinted>
  <dcterms:created xsi:type="dcterms:W3CDTF">2013-01-23T18:59:11Z</dcterms:created>
  <dcterms:modified xsi:type="dcterms:W3CDTF">2016-07-06T14:09:02Z</dcterms:modified>
</cp:coreProperties>
</file>